
<file path=[Content_Types].xml><?xml version="1.0" encoding="utf-8"?>
<Types xmlns="http://schemas.openxmlformats.org/package/2006/content-types">
  <Default Extension="gif" ContentType="image/gif"/>
  <Default Extension="jfif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313" r:id="rId3"/>
    <p:sldId id="285" r:id="rId4"/>
    <p:sldId id="291" r:id="rId5"/>
    <p:sldId id="292" r:id="rId6"/>
    <p:sldId id="269" r:id="rId7"/>
    <p:sldId id="295" r:id="rId8"/>
    <p:sldId id="298" r:id="rId9"/>
    <p:sldId id="270" r:id="rId10"/>
    <p:sldId id="290" r:id="rId11"/>
    <p:sldId id="307" r:id="rId12"/>
    <p:sldId id="265" r:id="rId13"/>
    <p:sldId id="299" r:id="rId14"/>
    <p:sldId id="315" r:id="rId15"/>
    <p:sldId id="310" r:id="rId16"/>
    <p:sldId id="314" r:id="rId17"/>
    <p:sldId id="308" r:id="rId18"/>
    <p:sldId id="311" r:id="rId19"/>
    <p:sldId id="300" r:id="rId20"/>
    <p:sldId id="31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ditya Chandrasekhar" initials="AC" lastIdx="1" clrIdx="0">
    <p:extLst>
      <p:ext uri="{19B8F6BF-5375-455C-9EA6-DF929625EA0E}">
        <p15:presenceInfo xmlns:p15="http://schemas.microsoft.com/office/powerpoint/2012/main" userId="S::achandrasek3@wisc.edu::67a554d8-4368-4c5e-9256-7adb659439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32A54-D514-E54A-838F-403EDFAD9C1D}" v="1" dt="2021-01-16T19:52:50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3131" autoAdjust="0"/>
  </p:normalViewPr>
  <p:slideViewPr>
    <p:cSldViewPr snapToGrid="0">
      <p:cViewPr varScale="1">
        <p:scale>
          <a:sx n="121" d="100"/>
          <a:sy n="121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6T13:52:37.456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7F57B-AC98-48C0-973F-6FBDD1D1A07C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BC82-86CC-4347-9291-A6A33FB54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61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movie of SIMP.  Mention other approaches. Current focus is on SIMP based . Key concept:  Mesh -&gt; </a:t>
            </a:r>
            <a:r>
              <a:rPr lang="en-US" dirty="0" err="1"/>
              <a:t>elem</a:t>
            </a:r>
            <a:r>
              <a:rPr lang="en-US" dirty="0"/>
              <a:t>/node based capturing of field. Design variable is different/ capturing rho using NN!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8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 set : Phase field from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BESO : Element on/off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4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figure. New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 has built in optimizer and back prop facility. Comes down to min of loss. Constrained to unconstrained </a:t>
            </a:r>
            <a:r>
              <a:rPr lang="en-US" dirty="0" err="1"/>
              <a:t>oprtimization</a:t>
            </a:r>
            <a:r>
              <a:rPr lang="en-US" dirty="0"/>
              <a:t>  bold w. Collection of all design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Densities indirectly defined from NN.  All design var by w.  Here we see constrained problem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7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params -&gt; # design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iteration. Performing better than SIMP. Show as movie, animation.  PAUUSE ANIM AFTER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3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BC82-86CC-4347-9291-A6A33FB540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4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8D73A80-F6B2-4754-B6E7-57203D5996B3}" type="datetime1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858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C0E8-EB3F-4B2A-806A-E5172BC5804C}" type="datetime1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0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146-5AD8-4EF6-834C-9FC66EE32E2F}" type="datetime1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7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2553-C9A1-434C-AC5A-F3053EA43DAE}" type="datetime1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1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2021-52E8-494A-9EBA-41E5B41E692A}" type="datetime1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967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3076-2371-412F-8813-B0DCFC70A355}" type="datetime1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F3E-983E-49EB-B2F5-70BA1271F281}" type="datetime1">
              <a:rPr lang="en-US" smtClean="0"/>
              <a:t>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9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5533-9629-4322-AF1E-E507BDF97361}" type="datetime1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6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2AE5-1A2E-4872-B62E-D5BAEE936E61}" type="datetime1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6CB0-D4EC-49AE-AD91-655DFCED3DA5}" type="datetime1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6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19D1-CB7F-49C7-A327-F4FAEA428DBA}" type="datetime1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948A6D0-F050-43F6-BC58-A6000F5AF82E}" type="datetime1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D4BF5FA-9BA7-4C5D-BA2E-D22F0FC5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1.jfif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rsl.wisc.edu/publications/2020/TOuNN_Submitted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rsl.wisc.edu/software/TOuNN.zi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9CC1-7A9B-4361-8B5C-1B6131185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TOuNN</a:t>
            </a:r>
            <a:r>
              <a:rPr lang="en-US" dirty="0"/>
              <a:t> : Topology Optimization using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C1DB1-8A2C-4665-904A-2D2799270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Aaditya Chandrasekhar</a:t>
            </a:r>
          </a:p>
          <a:p>
            <a:r>
              <a:rPr lang="en-US" dirty="0"/>
              <a:t>Krishnan Suresh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0EF94-6FAC-4BA4-8C98-335E5D3E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1312C1C-E4F0-4C9B-B24F-8F92AAAB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018" y="4764341"/>
            <a:ext cx="2911954" cy="19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3452-A5C4-49EF-97E2-D139B2B6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90" y="175260"/>
            <a:ext cx="9692640" cy="1325562"/>
          </a:xfrm>
        </p:spPr>
        <p:txBody>
          <a:bodyPr/>
          <a:lstStyle/>
          <a:p>
            <a:r>
              <a:rPr lang="en-US" dirty="0"/>
              <a:t>Result – 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DCC182-544B-4703-B941-8473BEFD15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389"/>
          <a:stretch/>
        </p:blipFill>
        <p:spPr>
          <a:xfrm>
            <a:off x="128564" y="2056274"/>
            <a:ext cx="10825948" cy="42111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933E55-7B2E-4822-A772-C9F00E91F21C}"/>
              </a:ext>
            </a:extLst>
          </p:cNvPr>
          <p:cNvGrpSpPr/>
          <p:nvPr/>
        </p:nvGrpSpPr>
        <p:grpSpPr>
          <a:xfrm>
            <a:off x="1237488" y="1686942"/>
            <a:ext cx="8152269" cy="369332"/>
            <a:chOff x="-144342" y="1230876"/>
            <a:chExt cx="8152269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21C5C0-B764-4AAC-BD25-1B4DB9E0B791}"/>
                </a:ext>
              </a:extLst>
            </p:cNvPr>
            <p:cNvSpPr txBox="1"/>
            <p:nvPr/>
          </p:nvSpPr>
          <p:spPr>
            <a:xfrm>
              <a:off x="-144342" y="123087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Problem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6DD7E-A7C2-4A5D-AE0E-5C8B024CB33D}"/>
                </a:ext>
              </a:extLst>
            </p:cNvPr>
            <p:cNvSpPr txBox="1"/>
            <p:nvPr/>
          </p:nvSpPr>
          <p:spPr>
            <a:xfrm>
              <a:off x="3759122" y="1230876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3B6C52-2D51-4361-AC6E-E39797BE6A17}"/>
                </a:ext>
              </a:extLst>
            </p:cNvPr>
            <p:cNvSpPr txBox="1"/>
            <p:nvPr/>
          </p:nvSpPr>
          <p:spPr>
            <a:xfrm>
              <a:off x="6973670" y="1230876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TOuNN</a:t>
              </a: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6B7630-459B-4DD0-BD38-7C1477CD9BEF}"/>
              </a:ext>
            </a:extLst>
          </p:cNvPr>
          <p:cNvSpPr txBox="1"/>
          <p:nvPr/>
        </p:nvSpPr>
        <p:spPr>
          <a:xfrm>
            <a:off x="6286341" y="930269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5 Layers ; 20 Neurons/layer ~ 1700 </a:t>
            </a:r>
            <a:r>
              <a:rPr lang="en-US" dirty="0" err="1"/>
              <a:t>parms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60 X 30 mesh = 1800 elements/design var.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33D1F7F9-F274-4979-B964-DE9BB4BC8F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091530"/>
            <a:ext cx="2480340" cy="1267896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9576DA0-3CE3-4BF7-83AD-81E48533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10</a:t>
            </a:fld>
            <a:endParaRPr lang="en-US"/>
          </a:p>
        </p:txBody>
      </p:sp>
      <p:pic>
        <p:nvPicPr>
          <p:cNvPr id="18" name="tipCant">
            <a:hlinkClick r:id="" action="ppaction://media"/>
            <a:extLst>
              <a:ext uri="{FF2B5EF4-FFF2-40B4-BE49-F238E27FC236}">
                <a16:creationId xmlns:a16="http://schemas.microsoft.com/office/drawing/2014/main" id="{0B5E2C80-9D0A-4F3A-ABCA-F908B9AB5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2325" t="28781" r="32933" b="29889"/>
          <a:stretch/>
        </p:blipFill>
        <p:spPr>
          <a:xfrm>
            <a:off x="8001000" y="2045295"/>
            <a:ext cx="2529063" cy="1314131"/>
          </a:xfrm>
          <a:prstGeom prst="rect">
            <a:avLst/>
          </a:prstGeom>
        </p:spPr>
      </p:pic>
      <p:pic>
        <p:nvPicPr>
          <p:cNvPr id="21" name="midCant">
            <a:hlinkClick r:id="" action="ppaction://media"/>
            <a:extLst>
              <a:ext uri="{FF2B5EF4-FFF2-40B4-BE49-F238E27FC236}">
                <a16:creationId xmlns:a16="http://schemas.microsoft.com/office/drawing/2014/main" id="{B1604843-A0AB-4B82-89C0-0B910E55A4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896" t="30498" r="31467" b="29984"/>
          <a:stretch/>
        </p:blipFill>
        <p:spPr>
          <a:xfrm>
            <a:off x="8011238" y="4254431"/>
            <a:ext cx="2757037" cy="13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5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5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4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1977-25EC-41CD-88E0-087C82E6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3D, non-box geometry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624A2-BC5D-4CC8-945B-36E52667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9274A-D40E-45A1-9A2E-E2C93BA94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9" y="2153093"/>
            <a:ext cx="7879955" cy="3874640"/>
          </a:xfrm>
          <a:prstGeom prst="rect">
            <a:avLst/>
          </a:prstGeom>
        </p:spPr>
      </p:pic>
      <p:pic>
        <p:nvPicPr>
          <p:cNvPr id="7" name="alcoaOptimization">
            <a:hlinkClick r:id="" action="ppaction://media"/>
            <a:extLst>
              <a:ext uri="{FF2B5EF4-FFF2-40B4-BE49-F238E27FC236}">
                <a16:creationId xmlns:a16="http://schemas.microsoft.com/office/drawing/2014/main" id="{49F6EA2D-79EF-4852-9B4B-F3322499C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17" end="1248.4"/>
                </p14:media>
              </p:ext>
            </p:extLst>
          </p:nvPr>
        </p:nvPicPr>
        <p:blipFill rotWithShape="1">
          <a:blip r:embed="rId5"/>
          <a:srcRect l="20313" t="15132" r="12191" b="6147"/>
          <a:stretch/>
        </p:blipFill>
        <p:spPr>
          <a:xfrm>
            <a:off x="7753070" y="2860159"/>
            <a:ext cx="3432154" cy="2641936"/>
          </a:xfrm>
        </p:spPr>
      </p:pic>
    </p:spTree>
    <p:extLst>
      <p:ext uri="{BB962C8B-B14F-4D97-AF65-F5344CB8AC3E}">
        <p14:creationId xmlns:p14="http://schemas.microsoft.com/office/powerpoint/2010/main" val="123466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44AE-98C3-4699-9894-B2BCD2EC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 size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2CC585-0DCE-4D32-BB17-FB89F7E7C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3850" y="2507387"/>
            <a:ext cx="5772150" cy="2457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20047-1BC3-4F38-A592-1ACFA130D586}"/>
              </a:ext>
            </a:extLst>
          </p:cNvPr>
          <p:cNvSpPr txBox="1"/>
          <p:nvPr/>
        </p:nvSpPr>
        <p:spPr>
          <a:xfrm>
            <a:off x="6377584" y="5247861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 : 1 X 1 ( 6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simple geometry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ED54D8-6361-4B93-8697-58C3F083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12</a:t>
            </a:fld>
            <a:endParaRPr lang="en-US"/>
          </a:p>
        </p:txBody>
      </p:sp>
      <p:pic>
        <p:nvPicPr>
          <p:cNvPr id="9" name="bar">
            <a:hlinkClick r:id="" action="ppaction://media"/>
            <a:extLst>
              <a:ext uri="{FF2B5EF4-FFF2-40B4-BE49-F238E27FC236}">
                <a16:creationId xmlns:a16="http://schemas.microsoft.com/office/drawing/2014/main" id="{30A070F4-9EAF-40A4-893C-4B8C566F8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187" t="30926" r="31562" b="29444"/>
          <a:stretch/>
        </p:blipFill>
        <p:spPr>
          <a:xfrm>
            <a:off x="6096000" y="2622059"/>
            <a:ext cx="4622800" cy="22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4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22C6-1323-4847-A9BB-FB137B83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00" y="-596475"/>
            <a:ext cx="10501503" cy="1325562"/>
          </a:xfrm>
        </p:spPr>
        <p:txBody>
          <a:bodyPr/>
          <a:lstStyle/>
          <a:p>
            <a:r>
              <a:rPr lang="en-US" dirty="0"/>
              <a:t>Features – Continuous density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7A599-D8C5-4D89-BB6A-40010548EC1C}"/>
              </a:ext>
            </a:extLst>
          </p:cNvPr>
          <p:cNvSpPr txBox="1"/>
          <p:nvPr/>
        </p:nvSpPr>
        <p:spPr>
          <a:xfrm>
            <a:off x="5682622" y="6469062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Obtain design at high resolution as postprocessing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8DA67-8D00-498F-A26C-8AB4FCB3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A0A0B1-1E10-4CDF-AC2B-8CB361270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0" y="2003399"/>
            <a:ext cx="11036300" cy="44945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6007F-7122-4A85-9771-BA5CDBDCF08E}"/>
              </a:ext>
            </a:extLst>
          </p:cNvPr>
          <p:cNvGrpSpPr/>
          <p:nvPr/>
        </p:nvGrpSpPr>
        <p:grpSpPr>
          <a:xfrm>
            <a:off x="1947220" y="1715749"/>
            <a:ext cx="3603872" cy="1837076"/>
            <a:chOff x="2532815" y="2129051"/>
            <a:chExt cx="3603872" cy="18370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C1FA7-2482-46F7-B350-AEAD6F1BC6A8}"/>
                </a:ext>
              </a:extLst>
            </p:cNvPr>
            <p:cNvSpPr txBox="1"/>
            <p:nvPr/>
          </p:nvSpPr>
          <p:spPr>
            <a:xfrm>
              <a:off x="2532815" y="2129051"/>
              <a:ext cx="3603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Low</a:t>
              </a:r>
              <a:r>
                <a:rPr lang="en-US" dirty="0"/>
                <a:t> resolution mesh/sampling)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A03803-D0BA-48FE-A74B-D8B71C84916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385945" y="2498383"/>
              <a:ext cx="948806" cy="14677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B2BF6-52FE-4B5E-85A0-9F22C9AACD08}"/>
              </a:ext>
            </a:extLst>
          </p:cNvPr>
          <p:cNvGrpSpPr/>
          <p:nvPr/>
        </p:nvGrpSpPr>
        <p:grpSpPr>
          <a:xfrm>
            <a:off x="1056993" y="5986719"/>
            <a:ext cx="2352046" cy="891918"/>
            <a:chOff x="2559118" y="1646708"/>
            <a:chExt cx="2352046" cy="891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B3A731-2A7D-4573-A0E7-B125A6238261}"/>
                </a:ext>
              </a:extLst>
            </p:cNvPr>
            <p:cNvSpPr txBox="1"/>
            <p:nvPr/>
          </p:nvSpPr>
          <p:spPr>
            <a:xfrm>
              <a:off x="2559118" y="1892295"/>
              <a:ext cx="23520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High</a:t>
              </a:r>
              <a:r>
                <a:rPr lang="en-US" dirty="0"/>
                <a:t> resolution mesh/sampling)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50952A-3C2F-4404-BF5F-D4E4B41F1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9376" y="1646708"/>
              <a:ext cx="145450" cy="4823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BE500F67-7262-4714-8BD5-8CCB74DDA5C4}"/>
              </a:ext>
            </a:extLst>
          </p:cNvPr>
          <p:cNvSpPr/>
          <p:nvPr/>
        </p:nvSpPr>
        <p:spPr>
          <a:xfrm>
            <a:off x="10665401" y="2524318"/>
            <a:ext cx="608739" cy="5892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59F829-73FD-4586-B869-EDEF6AA403DF}"/>
              </a:ext>
            </a:extLst>
          </p:cNvPr>
          <p:cNvSpPr/>
          <p:nvPr/>
        </p:nvSpPr>
        <p:spPr>
          <a:xfrm>
            <a:off x="5120393" y="4332484"/>
            <a:ext cx="608739" cy="5892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3D4301-EBB7-44DF-8DD6-822C7F222BC3}"/>
              </a:ext>
            </a:extLst>
          </p:cNvPr>
          <p:cNvSpPr/>
          <p:nvPr/>
        </p:nvSpPr>
        <p:spPr>
          <a:xfrm>
            <a:off x="1510639" y="5543486"/>
            <a:ext cx="608739" cy="5892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4B11AF-E3C3-4BEE-B311-8D8122199472}"/>
              </a:ext>
            </a:extLst>
          </p:cNvPr>
          <p:cNvSpPr/>
          <p:nvPr/>
        </p:nvSpPr>
        <p:spPr>
          <a:xfrm>
            <a:off x="6685733" y="5032273"/>
            <a:ext cx="608739" cy="5892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8A973-C725-4D62-993C-B960A73AFB2D}"/>
              </a:ext>
            </a:extLst>
          </p:cNvPr>
          <p:cNvSpPr/>
          <p:nvPr/>
        </p:nvSpPr>
        <p:spPr>
          <a:xfrm>
            <a:off x="3749156" y="2567424"/>
            <a:ext cx="3494161" cy="142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6BE1F1-32F5-4B1A-B9F3-FDA04057BBD1}"/>
              </a:ext>
            </a:extLst>
          </p:cNvPr>
          <p:cNvSpPr/>
          <p:nvPr/>
        </p:nvSpPr>
        <p:spPr>
          <a:xfrm>
            <a:off x="964925" y="3933119"/>
            <a:ext cx="2345937" cy="293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0ADDB2-FA9E-4CB9-B588-6DE893B5DF26}"/>
              </a:ext>
            </a:extLst>
          </p:cNvPr>
          <p:cNvSpPr/>
          <p:nvPr/>
        </p:nvSpPr>
        <p:spPr>
          <a:xfrm>
            <a:off x="7150101" y="2567424"/>
            <a:ext cx="3288306" cy="142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CA8735-B444-4D95-A52D-1695F4C3D612}"/>
              </a:ext>
            </a:extLst>
          </p:cNvPr>
          <p:cNvSpPr/>
          <p:nvPr/>
        </p:nvSpPr>
        <p:spPr>
          <a:xfrm>
            <a:off x="3369578" y="4202926"/>
            <a:ext cx="2418270" cy="24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7738DC-98F8-4C85-8D39-28D1042E0A25}"/>
              </a:ext>
            </a:extLst>
          </p:cNvPr>
          <p:cNvSpPr/>
          <p:nvPr/>
        </p:nvSpPr>
        <p:spPr>
          <a:xfrm>
            <a:off x="5656319" y="4921753"/>
            <a:ext cx="5452385" cy="1610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C184AD-FE4A-484C-BEA7-C186F786D9D3}"/>
              </a:ext>
            </a:extLst>
          </p:cNvPr>
          <p:cNvSpPr/>
          <p:nvPr/>
        </p:nvSpPr>
        <p:spPr>
          <a:xfrm>
            <a:off x="7811175" y="3935949"/>
            <a:ext cx="3158596" cy="98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 animBg="1"/>
      <p:bldP spid="7" grpId="0" animBg="1"/>
      <p:bldP spid="26" grpId="0" animBg="1"/>
      <p:bldP spid="24" grpId="0" animBg="1"/>
      <p:bldP spid="28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2EDE76-CCD5-47DB-AF04-315166E5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boundaries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63DEB-4B75-4FB3-8E35-8FD827E8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A598B4-F3EF-44D1-B89A-9DC4F218EDFD}"/>
              </a:ext>
            </a:extLst>
          </p:cNvPr>
          <p:cNvGrpSpPr/>
          <p:nvPr/>
        </p:nvGrpSpPr>
        <p:grpSpPr>
          <a:xfrm>
            <a:off x="102098" y="2699448"/>
            <a:ext cx="7918379" cy="3898013"/>
            <a:chOff x="6552394" y="1231939"/>
            <a:chExt cx="7918379" cy="389801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C45B012-B5D0-469A-B578-DD27F776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94" y="1231939"/>
              <a:ext cx="7918379" cy="364484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EA539A-C36E-47F7-8FFE-CCF11DA5B16D}"/>
                </a:ext>
              </a:extLst>
            </p:cNvPr>
            <p:cNvSpPr txBox="1"/>
            <p:nvPr/>
          </p:nvSpPr>
          <p:spPr>
            <a:xfrm>
              <a:off x="9846615" y="4760620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(SIMP)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F2DC9-1675-4CBF-BF15-07FE8E14B469}"/>
              </a:ext>
            </a:extLst>
          </p:cNvPr>
          <p:cNvGrpSpPr/>
          <p:nvPr/>
        </p:nvGrpSpPr>
        <p:grpSpPr>
          <a:xfrm>
            <a:off x="240371" y="1839272"/>
            <a:ext cx="4835596" cy="2642351"/>
            <a:chOff x="240371" y="1839272"/>
            <a:chExt cx="4835596" cy="264235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607E80-E485-4E19-A7D4-983B505504C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71" y="1839272"/>
              <a:ext cx="4835596" cy="37045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07FC75E-23BF-485D-BC1B-C4365F218D67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2440172" y="2209730"/>
              <a:ext cx="217997" cy="22718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6615EB-9792-4237-9C34-88D90289256B}"/>
              </a:ext>
            </a:extLst>
          </p:cNvPr>
          <p:cNvGrpSpPr/>
          <p:nvPr/>
        </p:nvGrpSpPr>
        <p:grpSpPr>
          <a:xfrm>
            <a:off x="2932182" y="2328990"/>
            <a:ext cx="5088295" cy="1047524"/>
            <a:chOff x="2932182" y="2328990"/>
            <a:chExt cx="5088295" cy="10475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7DDDEF-ABD1-4A58-A013-2E4A2DB834C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182" y="2328990"/>
              <a:ext cx="5088295" cy="37045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CC702D-345B-41FB-93D9-0C6655C0161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5193437" y="2699448"/>
              <a:ext cx="282893" cy="6770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470F8D-5D4A-4AEA-9450-88DA48C85AB8}"/>
              </a:ext>
            </a:extLst>
          </p:cNvPr>
          <p:cNvGrpSpPr/>
          <p:nvPr/>
        </p:nvGrpSpPr>
        <p:grpSpPr>
          <a:xfrm>
            <a:off x="8020477" y="3501030"/>
            <a:ext cx="2887984" cy="1970202"/>
            <a:chOff x="8020477" y="3501030"/>
            <a:chExt cx="2887984" cy="197020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BE6D34-71B3-4403-8DC1-68E6B7B48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0477" y="3501030"/>
              <a:ext cx="2887984" cy="16008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1C4C9C-F4EA-478A-AA26-F16859ED3D32}"/>
                </a:ext>
              </a:extLst>
            </p:cNvPr>
            <p:cNvSpPr txBox="1"/>
            <p:nvPr/>
          </p:nvSpPr>
          <p:spPr>
            <a:xfrm>
              <a:off x="8442664" y="5101900"/>
              <a:ext cx="2254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Staircase boundary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A1372-887B-4CC7-AA12-8DB489E1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8D3DF-6105-424C-8636-9897744C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96" y="4848566"/>
            <a:ext cx="11052544" cy="186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E118A-A6F8-4F46-8DA3-DCD2356EC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533" y="1263047"/>
            <a:ext cx="6199443" cy="2852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12908A-4E2A-45D2-8433-7EAF1033EC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82" y="3655516"/>
            <a:ext cx="5167089" cy="4592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705B4-30A9-456A-BC06-4BF514A23632}"/>
              </a:ext>
            </a:extLst>
          </p:cNvPr>
          <p:cNvSpPr/>
          <p:nvPr/>
        </p:nvSpPr>
        <p:spPr>
          <a:xfrm>
            <a:off x="2987156" y="5000625"/>
            <a:ext cx="2642119" cy="157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2CC25-12E8-48C0-BBDC-95598CB28248}"/>
              </a:ext>
            </a:extLst>
          </p:cNvPr>
          <p:cNvSpPr/>
          <p:nvPr/>
        </p:nvSpPr>
        <p:spPr>
          <a:xfrm>
            <a:off x="5629275" y="4989724"/>
            <a:ext cx="2642119" cy="157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43D69-7658-4958-B3A4-6EB133F7C7A3}"/>
              </a:ext>
            </a:extLst>
          </p:cNvPr>
          <p:cNvSpPr/>
          <p:nvPr/>
        </p:nvSpPr>
        <p:spPr>
          <a:xfrm>
            <a:off x="8271394" y="5018364"/>
            <a:ext cx="2642119" cy="157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55A78-B3D6-40F9-AD9B-A6976EED4C22}"/>
              </a:ext>
            </a:extLst>
          </p:cNvPr>
          <p:cNvSpPr/>
          <p:nvPr/>
        </p:nvSpPr>
        <p:spPr>
          <a:xfrm>
            <a:off x="401414" y="5011526"/>
            <a:ext cx="2642119" cy="157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D6511A92-1F57-4D27-9CDF-82F0D1AA46FC}"/>
              </a:ext>
            </a:extLst>
          </p:cNvPr>
          <p:cNvSpPr txBox="1">
            <a:spLocks/>
          </p:cNvSpPr>
          <p:nvPr/>
        </p:nvSpPr>
        <p:spPr>
          <a:xfrm>
            <a:off x="401414" y="299400"/>
            <a:ext cx="969264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Obtaining boundaries - Backprop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97828-DFF3-4A48-AD67-7EA2426A06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94" y="1263048"/>
            <a:ext cx="2593597" cy="4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95F7-8423-44CA-9E43-342889BC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under consideration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1C90-C884-42CF-9811-4D2FB127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Multi-material</a:t>
            </a:r>
          </a:p>
          <a:p>
            <a:r>
              <a:rPr lang="en-US" dirty="0"/>
              <a:t>Continuous fiber</a:t>
            </a:r>
          </a:p>
          <a:p>
            <a:r>
              <a:rPr lang="en-US" dirty="0"/>
              <a:t>Microstructure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DEDCE-BD8C-404B-B1E1-79B82392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8152-03A0-4CB2-BDDF-884979A1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6" y="-304091"/>
            <a:ext cx="9692640" cy="1325562"/>
          </a:xfrm>
        </p:spPr>
        <p:txBody>
          <a:bodyPr/>
          <a:lstStyle/>
          <a:p>
            <a:r>
              <a:rPr lang="en-US" dirty="0"/>
              <a:t>Multi-Material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3FAB-FD53-4161-9731-BC29C5C8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11B5F-CE72-47C5-8B28-DFAEEFD7C7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89" t="4483" r="3119"/>
          <a:stretch/>
        </p:blipFill>
        <p:spPr>
          <a:xfrm>
            <a:off x="0" y="1021471"/>
            <a:ext cx="4332083" cy="287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4A8C9-AA9A-40E2-91EE-AE521D0688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0523" y="1098855"/>
            <a:ext cx="8157077" cy="2876107"/>
          </a:xfrm>
          <a:prstGeom prst="rect">
            <a:avLst/>
          </a:prstGeom>
        </p:spPr>
      </p:pic>
      <p:pic>
        <p:nvPicPr>
          <p:cNvPr id="9" name="multmatTO">
            <a:hlinkClick r:id="" action="ppaction://media"/>
            <a:extLst>
              <a:ext uri="{FF2B5EF4-FFF2-40B4-BE49-F238E27FC236}">
                <a16:creationId xmlns:a16="http://schemas.microsoft.com/office/drawing/2014/main" id="{C9FB262E-4310-4E2A-8727-D3C8CB23E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842" t="51639" r="22755" b="5269"/>
          <a:stretch/>
        </p:blipFill>
        <p:spPr>
          <a:xfrm>
            <a:off x="229625" y="4073451"/>
            <a:ext cx="6921796" cy="27776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CE28A1-7248-4288-A10C-9623C275FAD3}"/>
              </a:ext>
            </a:extLst>
          </p:cNvPr>
          <p:cNvSpPr/>
          <p:nvPr/>
        </p:nvSpPr>
        <p:spPr>
          <a:xfrm>
            <a:off x="4332082" y="1331208"/>
            <a:ext cx="884811" cy="2403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80F18-AF8B-4708-A689-B57C093F2713}"/>
              </a:ext>
            </a:extLst>
          </p:cNvPr>
          <p:cNvSpPr/>
          <p:nvPr/>
        </p:nvSpPr>
        <p:spPr>
          <a:xfrm>
            <a:off x="5175576" y="1073513"/>
            <a:ext cx="4821706" cy="25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B6DA3-D76A-4A19-9F91-528956980B40}"/>
              </a:ext>
            </a:extLst>
          </p:cNvPr>
          <p:cNvSpPr/>
          <p:nvPr/>
        </p:nvSpPr>
        <p:spPr>
          <a:xfrm flipH="1">
            <a:off x="9875520" y="1228130"/>
            <a:ext cx="1417320" cy="265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A0C04D-C959-475D-BECA-92E99EF1D2D0}"/>
              </a:ext>
            </a:extLst>
          </p:cNvPr>
          <p:cNvSpPr/>
          <p:nvPr/>
        </p:nvSpPr>
        <p:spPr>
          <a:xfrm>
            <a:off x="65262" y="3921051"/>
            <a:ext cx="7208337" cy="287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58C08-1764-438B-8718-6AC4D96E0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032" y="4049978"/>
            <a:ext cx="4260808" cy="25098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3AAE96-1796-4CB9-BC1F-CFBD98978DDE}"/>
              </a:ext>
            </a:extLst>
          </p:cNvPr>
          <p:cNvSpPr/>
          <p:nvPr/>
        </p:nvSpPr>
        <p:spPr>
          <a:xfrm>
            <a:off x="7109235" y="3870285"/>
            <a:ext cx="4141419" cy="270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7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9D9D29AA-57E1-453E-BFF3-2EDAA7A9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48" y="327831"/>
            <a:ext cx="9692640" cy="1325562"/>
          </a:xfrm>
        </p:spPr>
        <p:txBody>
          <a:bodyPr/>
          <a:lstStyle/>
          <a:p>
            <a:r>
              <a:rPr lang="en-US" dirty="0"/>
              <a:t>Continuous Fiber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94D60-697A-4B67-8E60-EDE5DB05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18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D96F49-6251-4E47-A020-1DB6C047E119}"/>
              </a:ext>
            </a:extLst>
          </p:cNvPr>
          <p:cNvGrpSpPr/>
          <p:nvPr/>
        </p:nvGrpSpPr>
        <p:grpSpPr>
          <a:xfrm>
            <a:off x="855390" y="2853247"/>
            <a:ext cx="4703313" cy="1980844"/>
            <a:chOff x="626790" y="1364691"/>
            <a:chExt cx="4703313" cy="198084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167CDB6-DE71-4DFC-B7A8-968EBEFFBAE3}"/>
                </a:ext>
              </a:extLst>
            </p:cNvPr>
            <p:cNvSpPr/>
            <p:nvPr/>
          </p:nvSpPr>
          <p:spPr>
            <a:xfrm>
              <a:off x="626790" y="1364691"/>
              <a:ext cx="731520" cy="7315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CFB2082-B565-44BB-A64D-0579855165F5}"/>
                </a:ext>
              </a:extLst>
            </p:cNvPr>
            <p:cNvSpPr/>
            <p:nvPr/>
          </p:nvSpPr>
          <p:spPr>
            <a:xfrm>
              <a:off x="626790" y="2614015"/>
              <a:ext cx="731520" cy="7315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FE9708E-76F5-4769-A514-79FC2696376C}"/>
                </a:ext>
              </a:extLst>
            </p:cNvPr>
            <p:cNvCxnSpPr>
              <a:cxnSpLocks/>
              <a:stCxn id="55" idx="6"/>
              <a:endCxn id="58" idx="0"/>
            </p:cNvCxnSpPr>
            <p:nvPr/>
          </p:nvCxnSpPr>
          <p:spPr>
            <a:xfrm flipV="1">
              <a:off x="1358310" y="2268812"/>
              <a:ext cx="752254" cy="710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73A4736-264C-48E2-B43E-060BF0E8803A}"/>
                </a:ext>
              </a:extLst>
            </p:cNvPr>
            <p:cNvCxnSpPr>
              <a:cxnSpLocks/>
              <a:stCxn id="54" idx="6"/>
              <a:endCxn id="58" idx="0"/>
            </p:cNvCxnSpPr>
            <p:nvPr/>
          </p:nvCxnSpPr>
          <p:spPr>
            <a:xfrm>
              <a:off x="1358310" y="1730451"/>
              <a:ext cx="752254" cy="538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F8BBCE2C-3BA7-4B35-8C37-20358BCD7B6A}"/>
                </a:ext>
              </a:extLst>
            </p:cNvPr>
            <p:cNvSpPr/>
            <p:nvPr/>
          </p:nvSpPr>
          <p:spPr>
            <a:xfrm rot="16200000">
              <a:off x="2267484" y="1400930"/>
              <a:ext cx="1421925" cy="1735765"/>
            </a:xfrm>
            <a:prstGeom prst="trapezoid">
              <a:avLst>
                <a:gd name="adj" fmla="val 2916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NN</a:t>
              </a: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C96C67EA-4505-4025-B644-66455BBFDFCA}"/>
                </a:ext>
              </a:extLst>
            </p:cNvPr>
            <p:cNvSpPr/>
            <p:nvPr/>
          </p:nvSpPr>
          <p:spPr>
            <a:xfrm rot="5400000">
              <a:off x="3877341" y="1547572"/>
              <a:ext cx="710964" cy="731519"/>
            </a:xfrm>
            <a:prstGeom prst="trapezoid">
              <a:avLst>
                <a:gd name="adj" fmla="val 2916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30ABCD4-78A5-45FD-B294-1A8B0FEDA731}"/>
                </a:ext>
              </a:extLst>
            </p:cNvPr>
            <p:cNvSpPr/>
            <p:nvPr/>
          </p:nvSpPr>
          <p:spPr>
            <a:xfrm rot="5400000">
              <a:off x="3857405" y="2286448"/>
              <a:ext cx="702987" cy="683671"/>
            </a:xfrm>
            <a:prstGeom prst="trapezoid">
              <a:avLst>
                <a:gd name="adj" fmla="val 2916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8266358-9955-4597-BECC-EDF1F7F16557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>
              <a:off x="4598583" y="1913332"/>
              <a:ext cx="4146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B642560-44A7-4422-9F32-6C917574227E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4550734" y="2614015"/>
              <a:ext cx="462517" cy="14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7D8D5C1-DCBF-4693-A2BF-4C7B26CCB66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026" y="1755910"/>
              <a:ext cx="231077" cy="31484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B0C31F7-8253-4A61-968F-6F1F84C5C55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026" y="2457864"/>
              <a:ext cx="202192" cy="340838"/>
            </a:xfrm>
            <a:prstGeom prst="rect">
              <a:avLst/>
            </a:prstGeom>
          </p:spPr>
        </p:pic>
      </p:grpSp>
      <p:pic>
        <p:nvPicPr>
          <p:cNvPr id="69" name="Picture 68" descr="A picture containing building, cage&#10;&#10;Description automatically generated">
            <a:extLst>
              <a:ext uri="{FF2B5EF4-FFF2-40B4-BE49-F238E27FC236}">
                <a16:creationId xmlns:a16="http://schemas.microsoft.com/office/drawing/2014/main" id="{371939F9-2AF9-4D07-835F-802E77933C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2" t="3213" r="27651" b="7275"/>
          <a:stretch/>
        </p:blipFill>
        <p:spPr>
          <a:xfrm>
            <a:off x="5973371" y="1653393"/>
            <a:ext cx="5284381" cy="51125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FCB23E-3F95-430E-A092-88EA76EB229E}"/>
              </a:ext>
            </a:extLst>
          </p:cNvPr>
          <p:cNvSpPr/>
          <p:nvPr/>
        </p:nvSpPr>
        <p:spPr>
          <a:xfrm>
            <a:off x="1664077" y="2512110"/>
            <a:ext cx="3985952" cy="25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D964-90CD-485C-AD2E-5F971A1E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12AE-BC9C-4195-8051-BAFEB3DE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representational capacity of NN to perform TO.</a:t>
            </a:r>
          </a:p>
          <a:p>
            <a:r>
              <a:rPr lang="en-US" dirty="0"/>
              <a:t>No data as such. Simply used NN for function space.</a:t>
            </a:r>
          </a:p>
          <a:p>
            <a:r>
              <a:rPr lang="en-US" dirty="0"/>
              <a:t>Competitive to SIMP.</a:t>
            </a:r>
          </a:p>
          <a:p>
            <a:r>
              <a:rPr lang="en-US" dirty="0"/>
              <a:t>Clean, smooth and differentiable boundary.</a:t>
            </a:r>
          </a:p>
          <a:p>
            <a:r>
              <a:rPr lang="en-US" dirty="0"/>
              <a:t>Unique advantages to using NN function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35365-9A5F-4BD4-B75A-488B3C2D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1BB8E-8ED1-44B3-BC79-415C2DCD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0A5D5-602E-44C8-804C-BDC038B5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25" y="354698"/>
            <a:ext cx="6112455" cy="2791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1ECA1-E7E4-460E-B3A4-1B6D72815A61}"/>
              </a:ext>
            </a:extLst>
          </p:cNvPr>
          <p:cNvSpPr txBox="1"/>
          <p:nvPr/>
        </p:nvSpPr>
        <p:spPr>
          <a:xfrm>
            <a:off x="2290194" y="3300797"/>
            <a:ext cx="7877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Paper: </a:t>
            </a:r>
            <a:r>
              <a:rPr lang="en-US" dirty="0">
                <a:hlinkClick r:id="rId3"/>
              </a:rPr>
              <a:t>https://ersl.wisc.edu/publications/2020/TOuNN_Submitted.pdf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014DE-96B3-46EC-A026-1499FE9979B4}"/>
              </a:ext>
            </a:extLst>
          </p:cNvPr>
          <p:cNvSpPr txBox="1"/>
          <p:nvPr/>
        </p:nvSpPr>
        <p:spPr>
          <a:xfrm>
            <a:off x="2290194" y="3670129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:  </a:t>
            </a:r>
            <a:r>
              <a:rPr lang="en-US" dirty="0">
                <a:hlinkClick r:id="rId4"/>
              </a:rPr>
              <a:t>https://ersl.wisc.edu/software/TOuNN.zip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48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8E36C-035A-C74B-AC0F-3DACB02A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6D2E-94EB-4320-8295-8C665E92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Optimization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E622BB-C979-4551-8A07-3306FE996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11973" y="1542458"/>
            <a:ext cx="44958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7F2B1-E717-42F6-A6C8-153FB5CA4E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1" y="3728957"/>
            <a:ext cx="6012343" cy="135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B71E8-64B7-425D-B16F-16A42B8B0E5C}"/>
              </a:ext>
            </a:extLst>
          </p:cNvPr>
          <p:cNvSpPr txBox="1"/>
          <p:nvPr/>
        </p:nvSpPr>
        <p:spPr>
          <a:xfrm>
            <a:off x="685800" y="2977007"/>
            <a:ext cx="32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classical SIMP TO,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CCAF60-8723-4E80-9637-9C4611A07946}"/>
              </a:ext>
            </a:extLst>
          </p:cNvPr>
          <p:cNvGrpSpPr/>
          <p:nvPr/>
        </p:nvGrpSpPr>
        <p:grpSpPr>
          <a:xfrm>
            <a:off x="7162800" y="4595079"/>
            <a:ext cx="3791712" cy="2266493"/>
            <a:chOff x="7162800" y="4595079"/>
            <a:chExt cx="3791712" cy="22664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D640CA-EB8F-4542-B8CA-D7E0A7F6D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162800" y="4595079"/>
              <a:ext cx="3791712" cy="188953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615033-1DC1-4555-8840-016E460C7A78}"/>
                </a:ext>
              </a:extLst>
            </p:cNvPr>
            <p:cNvSpPr/>
            <p:nvPr/>
          </p:nvSpPr>
          <p:spPr>
            <a:xfrm>
              <a:off x="8558711" y="6492240"/>
              <a:ext cx="1190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SIMP TO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19A76-F4BC-454D-8F32-5ED2E77519E9}"/>
              </a:ext>
            </a:extLst>
          </p:cNvPr>
          <p:cNvSpPr/>
          <p:nvPr/>
        </p:nvSpPr>
        <p:spPr>
          <a:xfrm>
            <a:off x="8063030" y="3835504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Cantilever Beam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C14A6-2A9B-4B66-B778-82DD0AA5ADAA}"/>
              </a:ext>
            </a:extLst>
          </p:cNvPr>
          <p:cNvSpPr txBox="1"/>
          <p:nvPr/>
        </p:nvSpPr>
        <p:spPr>
          <a:xfrm>
            <a:off x="4178465" y="5124358"/>
            <a:ext cx="2212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approaches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BESO…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7DEE65-DE52-4AF3-8A98-ACB37535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614E5-1E21-4FB1-8C85-6AB730AE3CA6}"/>
              </a:ext>
            </a:extLst>
          </p:cNvPr>
          <p:cNvSpPr txBox="1"/>
          <p:nvPr/>
        </p:nvSpPr>
        <p:spPr>
          <a:xfrm>
            <a:off x="685800" y="1839470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material distributed over a given domain 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80AFCD-86D1-4DFB-9EC4-F33822C5F4F1}"/>
              </a:ext>
            </a:extLst>
          </p:cNvPr>
          <p:cNvGrpSpPr/>
          <p:nvPr/>
        </p:nvGrpSpPr>
        <p:grpSpPr>
          <a:xfrm>
            <a:off x="1084227" y="2100461"/>
            <a:ext cx="1980150" cy="666523"/>
            <a:chOff x="1084227" y="2100461"/>
            <a:chExt cx="1980150" cy="6665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A5402D-09F2-438D-A5B9-BD9F0EF2D260}"/>
                </a:ext>
              </a:extLst>
            </p:cNvPr>
            <p:cNvSpPr txBox="1"/>
            <p:nvPr/>
          </p:nvSpPr>
          <p:spPr>
            <a:xfrm rot="16200000">
              <a:off x="1730829" y="1746518"/>
              <a:ext cx="49244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/>
                <a:t>{</a:t>
              </a:r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C8924-4B34-48E1-AAC2-97111506543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227" y="2521670"/>
              <a:ext cx="1980150" cy="2453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DE062B-DDDE-4911-9992-89126A90A442}"/>
              </a:ext>
            </a:extLst>
          </p:cNvPr>
          <p:cNvGrpSpPr/>
          <p:nvPr/>
        </p:nvGrpSpPr>
        <p:grpSpPr>
          <a:xfrm>
            <a:off x="4418790" y="2110728"/>
            <a:ext cx="1200329" cy="665200"/>
            <a:chOff x="4418790" y="2110728"/>
            <a:chExt cx="1200329" cy="6652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44AB74-5310-4B04-BAD9-B35447953F48}"/>
                </a:ext>
              </a:extLst>
            </p:cNvPr>
            <p:cNvSpPr txBox="1"/>
            <p:nvPr/>
          </p:nvSpPr>
          <p:spPr>
            <a:xfrm rot="16200000">
              <a:off x="4772733" y="1756785"/>
              <a:ext cx="49244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/>
                <a:t>{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24307D-3846-43B6-ACB1-E9CBFBA6AD7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169" y="2561032"/>
              <a:ext cx="831859" cy="214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0F78B1A-602A-4868-862A-207D17226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286" r="404"/>
          <a:stretch/>
        </p:blipFill>
        <p:spPr>
          <a:xfrm>
            <a:off x="3619501" y="3187938"/>
            <a:ext cx="2352674" cy="182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FD68C-E7D1-4B9C-8CB6-194C7C5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422600"/>
            <a:ext cx="9692640" cy="1325562"/>
          </a:xfrm>
        </p:spPr>
        <p:txBody>
          <a:bodyPr/>
          <a:lstStyle/>
          <a:p>
            <a:r>
              <a:rPr lang="en-US" dirty="0"/>
              <a:t>FE based SIMP– Design variable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4CEDF0-E014-4D0C-B59C-938390B02E73}"/>
              </a:ext>
            </a:extLst>
          </p:cNvPr>
          <p:cNvGrpSpPr/>
          <p:nvPr/>
        </p:nvGrpSpPr>
        <p:grpSpPr>
          <a:xfrm>
            <a:off x="1" y="3078559"/>
            <a:ext cx="3276600" cy="2184916"/>
            <a:chOff x="1" y="3078559"/>
            <a:chExt cx="3276600" cy="2184916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9D9A7E6B-6D41-4319-AB80-EF2C38E7A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08" r="3076"/>
            <a:stretch/>
          </p:blipFill>
          <p:spPr>
            <a:xfrm>
              <a:off x="1" y="3078559"/>
              <a:ext cx="3276600" cy="20002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10A944-1611-4B08-BB03-A16FFE6A78E0}"/>
                </a:ext>
              </a:extLst>
            </p:cNvPr>
            <p:cNvSpPr txBox="1"/>
            <p:nvPr/>
          </p:nvSpPr>
          <p:spPr>
            <a:xfrm>
              <a:off x="695325" y="4894143"/>
              <a:ext cx="209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Domain with B.C.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C3DC1D-6B97-4253-A058-31CFE5428D09}"/>
              </a:ext>
            </a:extLst>
          </p:cNvPr>
          <p:cNvGrpSpPr/>
          <p:nvPr/>
        </p:nvGrpSpPr>
        <p:grpSpPr>
          <a:xfrm>
            <a:off x="3276601" y="3806230"/>
            <a:ext cx="3477946" cy="1457245"/>
            <a:chOff x="3276601" y="3806230"/>
            <a:chExt cx="3477946" cy="14572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4D21CCB-C0B4-462F-AE57-3F5209B338FA}"/>
                </a:ext>
              </a:extLst>
            </p:cNvPr>
            <p:cNvCxnSpPr>
              <a:cxnSpLocks/>
            </p:cNvCxnSpPr>
            <p:nvPr/>
          </p:nvCxnSpPr>
          <p:spPr>
            <a:xfrm>
              <a:off x="3276601" y="3806230"/>
              <a:ext cx="4149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B5C30A-EDF0-4BA6-8E73-38711157727A}"/>
                </a:ext>
              </a:extLst>
            </p:cNvPr>
            <p:cNvSpPr txBox="1"/>
            <p:nvPr/>
          </p:nvSpPr>
          <p:spPr>
            <a:xfrm>
              <a:off x="3527382" y="4894143"/>
              <a:ext cx="3227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Discretize domain into mesh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32955-6309-4819-9430-DB44586534F1}"/>
              </a:ext>
            </a:extLst>
          </p:cNvPr>
          <p:cNvGrpSpPr/>
          <p:nvPr/>
        </p:nvGrpSpPr>
        <p:grpSpPr>
          <a:xfrm>
            <a:off x="5491824" y="2913697"/>
            <a:ext cx="1752600" cy="832248"/>
            <a:chOff x="5915025" y="2834877"/>
            <a:chExt cx="1752600" cy="8322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0D2F0-D40C-46DC-91A4-E4C05FF3BD6A}"/>
                </a:ext>
              </a:extLst>
            </p:cNvPr>
            <p:cNvSpPr/>
            <p:nvPr/>
          </p:nvSpPr>
          <p:spPr>
            <a:xfrm>
              <a:off x="7391400" y="2834877"/>
              <a:ext cx="276225" cy="27424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19348B-8D7F-449F-BA79-88226EDD1D2A}"/>
                </a:ext>
              </a:extLst>
            </p:cNvPr>
            <p:cNvSpPr/>
            <p:nvPr/>
          </p:nvSpPr>
          <p:spPr>
            <a:xfrm>
              <a:off x="5915025" y="3429000"/>
              <a:ext cx="303657" cy="2381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7B2290B-A044-4FCB-BF68-4ABFEB842A2B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6066854" y="2834877"/>
              <a:ext cx="1324546" cy="59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F058F-E384-4985-B207-5D9C6236178C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V="1">
              <a:off x="6066854" y="3109118"/>
              <a:ext cx="1324546" cy="558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B5117EE-3E29-4A00-9C60-F9012CC09D20}"/>
              </a:ext>
            </a:extLst>
          </p:cNvPr>
          <p:cNvSpPr txBox="1"/>
          <p:nvPr/>
        </p:nvSpPr>
        <p:spPr>
          <a:xfrm>
            <a:off x="7391400" y="3329821"/>
            <a:ext cx="3594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 : Element/node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30AD4-F8BF-431D-BBBA-1765EF3CA08E}"/>
              </a:ext>
            </a:extLst>
          </p:cNvPr>
          <p:cNvSpPr txBox="1"/>
          <p:nvPr/>
        </p:nvSpPr>
        <p:spPr>
          <a:xfrm>
            <a:off x="7244424" y="426383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depends on mesh discretization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A098B46-F0CE-433F-896D-2F049EA7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DB0E45-B97D-4210-863D-8A1B71469432}"/>
              </a:ext>
            </a:extLst>
          </p:cNvPr>
          <p:cNvGrpSpPr/>
          <p:nvPr/>
        </p:nvGrpSpPr>
        <p:grpSpPr>
          <a:xfrm>
            <a:off x="7106311" y="4708383"/>
            <a:ext cx="1983241" cy="1378648"/>
            <a:chOff x="7106311" y="4708383"/>
            <a:chExt cx="1983241" cy="1378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AB012F-9D4F-4838-B734-FBA4755E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6311" y="4708383"/>
              <a:ext cx="1983241" cy="11101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EDB2DC-11F5-4F8B-A495-4B898FB55FFC}"/>
                </a:ext>
              </a:extLst>
            </p:cNvPr>
            <p:cNvSpPr txBox="1"/>
            <p:nvPr/>
          </p:nvSpPr>
          <p:spPr>
            <a:xfrm>
              <a:off x="7244424" y="5717699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 X 10 mesh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EC3CEB-B133-4465-BA60-794C598063DD}"/>
              </a:ext>
            </a:extLst>
          </p:cNvPr>
          <p:cNvGrpSpPr/>
          <p:nvPr/>
        </p:nvGrpSpPr>
        <p:grpSpPr>
          <a:xfrm>
            <a:off x="9119938" y="4708383"/>
            <a:ext cx="2098651" cy="1373198"/>
            <a:chOff x="9119938" y="4708383"/>
            <a:chExt cx="2098651" cy="1373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69C66B-2729-4644-8CB4-723B27B1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9938" y="4708383"/>
              <a:ext cx="2098651" cy="10837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371756-327F-462A-AE6F-390944E70A8C}"/>
                </a:ext>
              </a:extLst>
            </p:cNvPr>
            <p:cNvSpPr txBox="1"/>
            <p:nvPr/>
          </p:nvSpPr>
          <p:spPr>
            <a:xfrm>
              <a:off x="9441316" y="5712249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 X 40 mesh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70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22C6-1323-4847-A9BB-FB137B83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 – </a:t>
            </a:r>
            <a:r>
              <a:rPr lang="en-US" dirty="0" err="1"/>
              <a:t>TOuNN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F4AEB-41FC-4A27-8082-832C3957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596" y="4196963"/>
            <a:ext cx="5281803" cy="2127637"/>
          </a:xfrm>
        </p:spPr>
        <p:txBody>
          <a:bodyPr/>
          <a:lstStyle/>
          <a:p>
            <a:r>
              <a:rPr lang="en-US" dirty="0"/>
              <a:t>Capture SIMP density using Neural Net</a:t>
            </a:r>
          </a:p>
          <a:p>
            <a:r>
              <a:rPr lang="en-US" dirty="0"/>
              <a:t>Independent of underlying mesh</a:t>
            </a:r>
          </a:p>
          <a:p>
            <a:r>
              <a:rPr lang="en-US" dirty="0"/>
              <a:t>Function of spatial coordinate</a:t>
            </a:r>
          </a:p>
          <a:p>
            <a:r>
              <a:rPr lang="en-US" dirty="0"/>
              <a:t>Global ( weights capture entire design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ADA55-6D20-4E37-A8E4-AA5537D77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644" y="2749163"/>
            <a:ext cx="3638550" cy="167442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FA3C5-2925-467C-AC60-7C0C6595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BB5E93-BE04-404B-B28E-4E6DA5039FAD}"/>
              </a:ext>
            </a:extLst>
          </p:cNvPr>
          <p:cNvGrpSpPr/>
          <p:nvPr/>
        </p:nvGrpSpPr>
        <p:grpSpPr>
          <a:xfrm>
            <a:off x="1298596" y="2248516"/>
            <a:ext cx="5521063" cy="1019777"/>
            <a:chOff x="1298596" y="2248516"/>
            <a:chExt cx="5521063" cy="1019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D31F4-6588-474E-A04B-EEC40629716A}"/>
                </a:ext>
              </a:extLst>
            </p:cNvPr>
            <p:cNvSpPr txBox="1"/>
            <p:nvPr/>
          </p:nvSpPr>
          <p:spPr>
            <a:xfrm>
              <a:off x="1298596" y="2248516"/>
              <a:ext cx="5521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 is material distributed over a given domain ?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D023BA-F843-4F79-A18A-B461081096F7}"/>
                </a:ext>
              </a:extLst>
            </p:cNvPr>
            <p:cNvGrpSpPr/>
            <p:nvPr/>
          </p:nvGrpSpPr>
          <p:grpSpPr>
            <a:xfrm>
              <a:off x="1989682" y="2509507"/>
              <a:ext cx="1200329" cy="758786"/>
              <a:chOff x="1376886" y="2100461"/>
              <a:chExt cx="1200329" cy="7587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80A0D4-7689-4337-86CF-ADE610B64364}"/>
                  </a:ext>
                </a:extLst>
              </p:cNvPr>
              <p:cNvSpPr txBox="1"/>
              <p:nvPr/>
            </p:nvSpPr>
            <p:spPr>
              <a:xfrm rot="16200000">
                <a:off x="1730829" y="1746518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/>
                  <a:t>{</a:t>
                </a:r>
                <a:endParaRPr lang="en-US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D1DE69A-6D5B-4EF6-BD8F-057A1A429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883" y="2561031"/>
                <a:ext cx="218875" cy="29821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8451F75-E986-42D1-9EED-E02A84406AD2}"/>
                </a:ext>
              </a:extLst>
            </p:cNvPr>
            <p:cNvGrpSpPr/>
            <p:nvPr/>
          </p:nvGrpSpPr>
          <p:grpSpPr>
            <a:xfrm>
              <a:off x="5031586" y="2519774"/>
              <a:ext cx="1365833" cy="743166"/>
              <a:chOff x="4418790" y="2110728"/>
              <a:chExt cx="1365833" cy="74316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BA10-28E7-40CA-B703-820FC9EB7AA5}"/>
                  </a:ext>
                </a:extLst>
              </p:cNvPr>
              <p:cNvSpPr txBox="1"/>
              <p:nvPr/>
            </p:nvSpPr>
            <p:spPr>
              <a:xfrm rot="16200000">
                <a:off x="4772733" y="1756785"/>
                <a:ext cx="4924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/>
                  <a:t>{</a:t>
                </a:r>
                <a:endParaRPr lang="en-US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51A568E-D64D-4772-B949-4D3BC8789E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0957" y="2561031"/>
                <a:ext cx="1133666" cy="292863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FEF5A-F3EE-4647-A41B-2F7EFA4701A3}"/>
              </a:ext>
            </a:extLst>
          </p:cNvPr>
          <p:cNvGrpSpPr/>
          <p:nvPr/>
        </p:nvGrpSpPr>
        <p:grpSpPr>
          <a:xfrm>
            <a:off x="5263753" y="2700338"/>
            <a:ext cx="2761060" cy="1800225"/>
            <a:chOff x="5263753" y="2700338"/>
            <a:chExt cx="2761060" cy="1800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FD4FC7-0B8C-4F6D-B704-D0E4985076A7}"/>
                </a:ext>
              </a:extLst>
            </p:cNvPr>
            <p:cNvSpPr txBox="1"/>
            <p:nvPr/>
          </p:nvSpPr>
          <p:spPr>
            <a:xfrm>
              <a:off x="5263753" y="3352322"/>
              <a:ext cx="122341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NN Input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234E09-83F4-4EA1-B114-485B12C3328B}"/>
                </a:ext>
              </a:extLst>
            </p:cNvPr>
            <p:cNvSpPr/>
            <p:nvPr/>
          </p:nvSpPr>
          <p:spPr>
            <a:xfrm>
              <a:off x="7029450" y="2700338"/>
              <a:ext cx="995363" cy="1800225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67BBAC-374E-4EC3-BED4-9B0DC6CB58C8}"/>
              </a:ext>
            </a:extLst>
          </p:cNvPr>
          <p:cNvGrpSpPr/>
          <p:nvPr/>
        </p:nvGrpSpPr>
        <p:grpSpPr>
          <a:xfrm>
            <a:off x="1890776" y="3200400"/>
            <a:ext cx="8909612" cy="809625"/>
            <a:chOff x="1890776" y="3200400"/>
            <a:chExt cx="8909612" cy="8096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7A22CD-AD78-4FD4-86C3-BC7A82522CC3}"/>
                </a:ext>
              </a:extLst>
            </p:cNvPr>
            <p:cNvSpPr txBox="1"/>
            <p:nvPr/>
          </p:nvSpPr>
          <p:spPr>
            <a:xfrm>
              <a:off x="1890776" y="3352322"/>
              <a:ext cx="1398140" cy="36933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NN Output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B17D8A-A5F4-4EC9-A126-2F6FC95E85D7}"/>
                </a:ext>
              </a:extLst>
            </p:cNvPr>
            <p:cNvSpPr/>
            <p:nvPr/>
          </p:nvSpPr>
          <p:spPr>
            <a:xfrm>
              <a:off x="9891231" y="3200400"/>
              <a:ext cx="909157" cy="8096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7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7A5C462-56D9-4827-ADEC-EE99ED669F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595" y="1874706"/>
            <a:ext cx="6388555" cy="274577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DB1D6E3-5778-485C-86D3-2C7AE28A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Neural net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F20A52-E4C9-4C9C-9D56-D89B5337D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4150" y="2999826"/>
            <a:ext cx="4480560" cy="2038900"/>
          </a:xfrm>
        </p:spPr>
        <p:txBody>
          <a:bodyPr>
            <a:normAutofit/>
          </a:bodyPr>
          <a:lstStyle/>
          <a:p>
            <a:r>
              <a:rPr lang="en-US" dirty="0"/>
              <a:t>Fully connected </a:t>
            </a:r>
          </a:p>
          <a:p>
            <a:r>
              <a:rPr lang="en-US" dirty="0"/>
              <a:t>Batch norm observed to make the optimization more robust (even though full batch used)</a:t>
            </a:r>
          </a:p>
          <a:p>
            <a:r>
              <a:rPr lang="en-US" dirty="0" err="1"/>
              <a:t>Softmax</a:t>
            </a:r>
            <a:r>
              <a:rPr lang="en-US" dirty="0"/>
              <a:t> function at output layer.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4F619-4C10-49BA-BFE8-451CE772D1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8" y="4620479"/>
            <a:ext cx="2490345" cy="3590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970DD-5974-4252-8FA7-F389B8E2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586776-4FDB-4B58-835B-68FAADD6BE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69" y="5331963"/>
            <a:ext cx="1781944" cy="4592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F492C9-8A1A-48DE-8A75-E4EB7A075D26}"/>
              </a:ext>
            </a:extLst>
          </p:cNvPr>
          <p:cNvSpPr/>
          <p:nvPr/>
        </p:nvSpPr>
        <p:spPr>
          <a:xfrm>
            <a:off x="145595" y="1691322"/>
            <a:ext cx="1116277" cy="2929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EBC91-4E30-41C1-8DDF-06C0B54710CF}"/>
              </a:ext>
            </a:extLst>
          </p:cNvPr>
          <p:cNvSpPr/>
          <p:nvPr/>
        </p:nvSpPr>
        <p:spPr>
          <a:xfrm>
            <a:off x="1177290" y="1755444"/>
            <a:ext cx="3702718" cy="2865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66352-1C80-4130-95E2-AFBE712DB05F}"/>
              </a:ext>
            </a:extLst>
          </p:cNvPr>
          <p:cNvSpPr/>
          <p:nvPr/>
        </p:nvSpPr>
        <p:spPr>
          <a:xfrm>
            <a:off x="4803708" y="1691321"/>
            <a:ext cx="1654142" cy="2929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FFDB8-FDB7-4644-8FB3-5D6917321DD8}"/>
              </a:ext>
            </a:extLst>
          </p:cNvPr>
          <p:cNvSpPr/>
          <p:nvPr/>
        </p:nvSpPr>
        <p:spPr>
          <a:xfrm>
            <a:off x="5536580" y="3429000"/>
            <a:ext cx="921270" cy="755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395391-0A4D-4735-842D-1F17A032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224" y="5000091"/>
            <a:ext cx="3638550" cy="1674428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FB8C199D-4F4E-47AA-BE53-9DE98FBFA7D0}"/>
              </a:ext>
            </a:extLst>
          </p:cNvPr>
          <p:cNvSpPr txBox="1">
            <a:spLocks/>
          </p:cNvSpPr>
          <p:nvPr/>
        </p:nvSpPr>
        <p:spPr>
          <a:xfrm>
            <a:off x="499872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 problem - overview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A0164F-F627-432B-81C7-4564B23AB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82"/>
          <a:stretch/>
        </p:blipFill>
        <p:spPr>
          <a:xfrm>
            <a:off x="248570" y="3305418"/>
            <a:ext cx="4239750" cy="135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BB139CA-AB2D-4B57-9DEC-0D5DB5CF8559}"/>
              </a:ext>
            </a:extLst>
          </p:cNvPr>
          <p:cNvSpPr/>
          <p:nvPr/>
        </p:nvSpPr>
        <p:spPr>
          <a:xfrm>
            <a:off x="493553" y="3501530"/>
            <a:ext cx="317500" cy="274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F8C91-9EDB-4361-AE91-8892943520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80"/>
          <a:stretch/>
        </p:blipFill>
        <p:spPr>
          <a:xfrm>
            <a:off x="5631942" y="3272803"/>
            <a:ext cx="5591115" cy="16620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98A28A-C02E-442C-BAEC-61123F714ED8}"/>
              </a:ext>
            </a:extLst>
          </p:cNvPr>
          <p:cNvGrpSpPr/>
          <p:nvPr/>
        </p:nvGrpSpPr>
        <p:grpSpPr>
          <a:xfrm>
            <a:off x="6035675" y="3338034"/>
            <a:ext cx="4169521" cy="1335958"/>
            <a:chOff x="6035675" y="3338034"/>
            <a:chExt cx="4169521" cy="13359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BB40AD-554A-4A78-B636-709C07585D4F}"/>
                </a:ext>
              </a:extLst>
            </p:cNvPr>
            <p:cNvSpPr/>
            <p:nvPr/>
          </p:nvSpPr>
          <p:spPr>
            <a:xfrm>
              <a:off x="9887696" y="4399575"/>
              <a:ext cx="317500" cy="274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9A1077-122A-401B-B942-CAB77763543D}"/>
                </a:ext>
              </a:extLst>
            </p:cNvPr>
            <p:cNvSpPr/>
            <p:nvPr/>
          </p:nvSpPr>
          <p:spPr>
            <a:xfrm>
              <a:off x="9728946" y="3338034"/>
              <a:ext cx="317500" cy="274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63A641-5E43-4DC1-8CF8-993CB6E7C600}"/>
                </a:ext>
              </a:extLst>
            </p:cNvPr>
            <p:cNvSpPr/>
            <p:nvPr/>
          </p:nvSpPr>
          <p:spPr>
            <a:xfrm>
              <a:off x="6035675" y="3485566"/>
              <a:ext cx="317500" cy="274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0A4BB8-2440-47C3-8772-2AF919463343}"/>
              </a:ext>
            </a:extLst>
          </p:cNvPr>
          <p:cNvCxnSpPr/>
          <p:nvPr/>
        </p:nvCxnSpPr>
        <p:spPr>
          <a:xfrm>
            <a:off x="4572000" y="3982218"/>
            <a:ext cx="7741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F052E3-47CC-4A20-8DF6-384D195F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1F8428-6C2C-4F16-A1CE-230F94E6A6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286" r="404"/>
          <a:stretch/>
        </p:blipFill>
        <p:spPr>
          <a:xfrm>
            <a:off x="811053" y="4855130"/>
            <a:ext cx="2352674" cy="18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1D6E3-5778-485C-86D3-2C7AE28A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Loss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E1D27E-B688-48E5-8A15-9363CCB3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02" y="2731086"/>
            <a:ext cx="5340571" cy="1044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671060-F9CA-4587-BEAD-A7CB40308CA0}"/>
              </a:ext>
            </a:extLst>
          </p:cNvPr>
          <p:cNvGrpSpPr/>
          <p:nvPr/>
        </p:nvGrpSpPr>
        <p:grpSpPr>
          <a:xfrm>
            <a:off x="7330427" y="2145303"/>
            <a:ext cx="1770036" cy="1491075"/>
            <a:chOff x="7330427" y="2145303"/>
            <a:chExt cx="1770036" cy="149107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83B54C-9AF2-40A0-A6BB-259575B8DE48}"/>
                </a:ext>
              </a:extLst>
            </p:cNvPr>
            <p:cNvGrpSpPr/>
            <p:nvPr/>
          </p:nvGrpSpPr>
          <p:grpSpPr>
            <a:xfrm>
              <a:off x="7330427" y="2145303"/>
              <a:ext cx="1770036" cy="1022815"/>
              <a:chOff x="562666" y="2902114"/>
              <a:chExt cx="1770036" cy="102281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F7E84DE-2E2D-47F8-8BAA-0A48C98C7554}"/>
                  </a:ext>
                </a:extLst>
              </p:cNvPr>
              <p:cNvSpPr txBox="1"/>
              <p:nvPr/>
            </p:nvSpPr>
            <p:spPr>
              <a:xfrm>
                <a:off x="562666" y="2902114"/>
                <a:ext cx="1770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Penalty param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7B84FB3-C84E-4BB1-813A-401B0EF30CD2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1447684" y="3271446"/>
                <a:ext cx="0" cy="65348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F6ABDA-0136-448C-A169-52AFBA89CAC4}"/>
                </a:ext>
              </a:extLst>
            </p:cNvPr>
            <p:cNvSpPr/>
            <p:nvPr/>
          </p:nvSpPr>
          <p:spPr>
            <a:xfrm>
              <a:off x="8057369" y="3168118"/>
              <a:ext cx="282989" cy="4682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44BE0B-27A7-41E5-8FB4-04459D1E6007}"/>
              </a:ext>
            </a:extLst>
          </p:cNvPr>
          <p:cNvGrpSpPr/>
          <p:nvPr/>
        </p:nvGrpSpPr>
        <p:grpSpPr>
          <a:xfrm>
            <a:off x="6409523" y="2578882"/>
            <a:ext cx="1436612" cy="2133814"/>
            <a:chOff x="6409523" y="2578882"/>
            <a:chExt cx="1436612" cy="21338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423B2F9-57DF-4804-837A-E57062ED99A0}"/>
                </a:ext>
              </a:extLst>
            </p:cNvPr>
            <p:cNvGrpSpPr/>
            <p:nvPr/>
          </p:nvGrpSpPr>
          <p:grpSpPr>
            <a:xfrm>
              <a:off x="6409523" y="3907619"/>
              <a:ext cx="1436612" cy="805077"/>
              <a:chOff x="686638" y="2829285"/>
              <a:chExt cx="1436612" cy="80507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A21CBC-D8FB-4535-87D1-ADBF3EB85F67}"/>
                  </a:ext>
                </a:extLst>
              </p:cNvPr>
              <p:cNvSpPr txBox="1"/>
              <p:nvPr/>
            </p:nvSpPr>
            <p:spPr>
              <a:xfrm>
                <a:off x="686638" y="3265030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Compliance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9A4A987-25BC-47AE-BE49-0F123C29D5BE}"/>
                  </a:ext>
                </a:extLst>
              </p:cNvPr>
              <p:cNvCxnSpPr>
                <a:cxnSpLocks/>
                <a:stCxn id="37" idx="4"/>
                <a:endCxn id="28" idx="0"/>
              </p:cNvCxnSpPr>
              <p:nvPr/>
            </p:nvCxnSpPr>
            <p:spPr>
              <a:xfrm>
                <a:off x="1404944" y="2829285"/>
                <a:ext cx="0" cy="43574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D6F292-A3F0-4190-812A-DAFC3C409792}"/>
                </a:ext>
              </a:extLst>
            </p:cNvPr>
            <p:cNvSpPr/>
            <p:nvPr/>
          </p:nvSpPr>
          <p:spPr>
            <a:xfrm>
              <a:off x="6571068" y="2578882"/>
              <a:ext cx="1113522" cy="13287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34A067-F48D-42D3-848A-2EABE27CFF3A}"/>
              </a:ext>
            </a:extLst>
          </p:cNvPr>
          <p:cNvGrpSpPr/>
          <p:nvPr/>
        </p:nvGrpSpPr>
        <p:grpSpPr>
          <a:xfrm>
            <a:off x="8402898" y="2361754"/>
            <a:ext cx="2551614" cy="2350942"/>
            <a:chOff x="8402898" y="2361754"/>
            <a:chExt cx="2551614" cy="23509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66E533-1916-429A-817E-2AE0D7C23AE7}"/>
                </a:ext>
              </a:extLst>
            </p:cNvPr>
            <p:cNvGrpSpPr/>
            <p:nvPr/>
          </p:nvGrpSpPr>
          <p:grpSpPr>
            <a:xfrm>
              <a:off x="8842738" y="4028651"/>
              <a:ext cx="1671933" cy="684045"/>
              <a:chOff x="426762" y="2608807"/>
              <a:chExt cx="1671933" cy="68404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0C1AD9-A92B-4CFC-8E2A-E5C652BA3392}"/>
                  </a:ext>
                </a:extLst>
              </p:cNvPr>
              <p:cNvSpPr txBox="1"/>
              <p:nvPr/>
            </p:nvSpPr>
            <p:spPr>
              <a:xfrm>
                <a:off x="426762" y="2923520"/>
                <a:ext cx="1671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Vol constraint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7D68E55-8243-4CD3-A805-1507E7AD4EF8}"/>
                  </a:ext>
                </a:extLst>
              </p:cNvPr>
              <p:cNvCxnSpPr>
                <a:cxnSpLocks/>
                <a:stCxn id="38" idx="4"/>
                <a:endCxn id="31" idx="0"/>
              </p:cNvCxnSpPr>
              <p:nvPr/>
            </p:nvCxnSpPr>
            <p:spPr>
              <a:xfrm>
                <a:off x="1262729" y="2608807"/>
                <a:ext cx="0" cy="3147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38973B-2B46-46EC-8627-4820D761FAF3}"/>
                </a:ext>
              </a:extLst>
            </p:cNvPr>
            <p:cNvSpPr/>
            <p:nvPr/>
          </p:nvSpPr>
          <p:spPr>
            <a:xfrm>
              <a:off x="8402898" y="2361754"/>
              <a:ext cx="2551614" cy="16668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0CC383-F296-4D53-9B17-3E9E9B2700FB}"/>
              </a:ext>
            </a:extLst>
          </p:cNvPr>
          <p:cNvGrpSpPr/>
          <p:nvPr/>
        </p:nvGrpSpPr>
        <p:grpSpPr>
          <a:xfrm>
            <a:off x="457213" y="2738561"/>
            <a:ext cx="4345387" cy="1704179"/>
            <a:chOff x="5222367" y="1851870"/>
            <a:chExt cx="5686544" cy="16620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5A4E70-E9FA-4EFF-9D7D-F0546F6E304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280"/>
            <a:stretch/>
          </p:blipFill>
          <p:spPr>
            <a:xfrm>
              <a:off x="5222367" y="1851870"/>
              <a:ext cx="5686544" cy="166205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0F5C12-E6BE-4B3F-A7C6-2DFAC273EE1E}"/>
                </a:ext>
              </a:extLst>
            </p:cNvPr>
            <p:cNvSpPr/>
            <p:nvPr/>
          </p:nvSpPr>
          <p:spPr>
            <a:xfrm>
              <a:off x="9478121" y="2978642"/>
              <a:ext cx="317500" cy="274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9DC439F-6BB5-45A8-8AD9-BCF0F4630EB3}"/>
                </a:ext>
              </a:extLst>
            </p:cNvPr>
            <p:cNvSpPr/>
            <p:nvPr/>
          </p:nvSpPr>
          <p:spPr>
            <a:xfrm>
              <a:off x="9319371" y="1917101"/>
              <a:ext cx="317500" cy="274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C90980A-47D6-4ACA-BF42-EF5240F8F0BC}"/>
                </a:ext>
              </a:extLst>
            </p:cNvPr>
            <p:cNvSpPr/>
            <p:nvPr/>
          </p:nvSpPr>
          <p:spPr>
            <a:xfrm>
              <a:off x="5626100" y="2064633"/>
              <a:ext cx="317500" cy="274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DDC33D-0B19-4F6C-821B-13104A72BCD8}"/>
              </a:ext>
            </a:extLst>
          </p:cNvPr>
          <p:cNvGrpSpPr/>
          <p:nvPr/>
        </p:nvGrpSpPr>
        <p:grpSpPr>
          <a:xfrm>
            <a:off x="2117461" y="5598068"/>
            <a:ext cx="6983002" cy="369332"/>
            <a:chOff x="2117461" y="5598068"/>
            <a:chExt cx="698300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1E211-71D7-4D10-8FEB-7AEF5AB138E4}"/>
                </a:ext>
              </a:extLst>
            </p:cNvPr>
            <p:cNvSpPr txBox="1"/>
            <p:nvPr/>
          </p:nvSpPr>
          <p:spPr>
            <a:xfrm>
              <a:off x="2117461" y="5598068"/>
              <a:ext cx="6983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Constrained Optimization                Unconstrained Optimization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5A3C73-AAD1-448F-8FD0-28D92776C397}"/>
                </a:ext>
              </a:extLst>
            </p:cNvPr>
            <p:cNvCxnSpPr/>
            <p:nvPr/>
          </p:nvCxnSpPr>
          <p:spPr>
            <a:xfrm>
              <a:off x="5138977" y="5782734"/>
              <a:ext cx="476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E64B92-945A-4935-BEE8-6D1B1390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9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C9E4C1-6CF7-4E91-AC68-2EF621CA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52"/>
          <a:stretch/>
        </p:blipFill>
        <p:spPr>
          <a:xfrm>
            <a:off x="0" y="1436315"/>
            <a:ext cx="11208652" cy="4656138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FB8C199D-4F4E-47AA-BE53-9DE98FBFA7D0}"/>
              </a:ext>
            </a:extLst>
          </p:cNvPr>
          <p:cNvSpPr txBox="1">
            <a:spLocks/>
          </p:cNvSpPr>
          <p:nvPr/>
        </p:nvSpPr>
        <p:spPr>
          <a:xfrm>
            <a:off x="499872" y="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 problem - flowchart</a:t>
            </a:r>
          </a:p>
        </p:txBody>
      </p:sp>
      <p:pic>
        <p:nvPicPr>
          <p:cNvPr id="27" name="Picture 26" descr="A close up of a map&#10;&#10;Description automatically generated">
            <a:extLst>
              <a:ext uri="{FF2B5EF4-FFF2-40B4-BE49-F238E27FC236}">
                <a16:creationId xmlns:a16="http://schemas.microsoft.com/office/drawing/2014/main" id="{FDD05627-5F79-4812-A0FB-91825DA1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49" y="1432739"/>
            <a:ext cx="1430046" cy="71502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BE2FF41-7E84-4FAF-BA25-4D60677261AD}"/>
              </a:ext>
            </a:extLst>
          </p:cNvPr>
          <p:cNvSpPr/>
          <p:nvPr/>
        </p:nvSpPr>
        <p:spPr>
          <a:xfrm>
            <a:off x="5486722" y="2689597"/>
            <a:ext cx="466725" cy="402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42CD29-D6B0-4759-865A-0EAF49816E53}"/>
              </a:ext>
            </a:extLst>
          </p:cNvPr>
          <p:cNvSpPr/>
          <p:nvPr/>
        </p:nvSpPr>
        <p:spPr>
          <a:xfrm>
            <a:off x="6700555" y="3811718"/>
            <a:ext cx="466725" cy="402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7836FB-3746-4167-82C7-CFED56E20058}"/>
              </a:ext>
            </a:extLst>
          </p:cNvPr>
          <p:cNvSpPr/>
          <p:nvPr/>
        </p:nvSpPr>
        <p:spPr>
          <a:xfrm>
            <a:off x="7419808" y="4487580"/>
            <a:ext cx="466725" cy="402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536F2D-8770-454D-B1BF-23B9D41DB1A9}"/>
              </a:ext>
            </a:extLst>
          </p:cNvPr>
          <p:cNvSpPr/>
          <p:nvPr/>
        </p:nvSpPr>
        <p:spPr>
          <a:xfrm>
            <a:off x="8330718" y="3874571"/>
            <a:ext cx="466725" cy="402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701779-4EAA-4F07-A8D0-A1316405FAF3}"/>
              </a:ext>
            </a:extLst>
          </p:cNvPr>
          <p:cNvSpPr/>
          <p:nvPr/>
        </p:nvSpPr>
        <p:spPr>
          <a:xfrm>
            <a:off x="7820180" y="1589104"/>
            <a:ext cx="466725" cy="402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FC656BF-B0A6-42CE-9996-6D3693B9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ED4BF5FA-9BA7-4C5D-BA2E-D22F0FC5717E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F0784-52FD-4717-8715-59E30D9CE87B}"/>
              </a:ext>
            </a:extLst>
          </p:cNvPr>
          <p:cNvSpPr txBox="1"/>
          <p:nvPr/>
        </p:nvSpPr>
        <p:spPr>
          <a:xfrm>
            <a:off x="4628164" y="5806158"/>
            <a:ext cx="583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Built in Gradient descent optimizer -Adam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Built in sensitivity calculation – Back propagation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527C1-6E9A-4DDF-91D5-A7625E53193E}"/>
              </a:ext>
            </a:extLst>
          </p:cNvPr>
          <p:cNvGrpSpPr/>
          <p:nvPr/>
        </p:nvGrpSpPr>
        <p:grpSpPr>
          <a:xfrm>
            <a:off x="3111798" y="4212269"/>
            <a:ext cx="1901822" cy="625812"/>
            <a:chOff x="3054367" y="4149804"/>
            <a:chExt cx="1901822" cy="625812"/>
          </a:xfrm>
        </p:grpSpPr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7E95D9BD-95EA-4C7F-828E-D896DEB57429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3054367" y="4149804"/>
              <a:ext cx="54843" cy="44114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7199AF-1071-4878-83D0-CD1DF1505D55}"/>
                </a:ext>
              </a:extLst>
            </p:cNvPr>
            <p:cNvSpPr txBox="1"/>
            <p:nvPr/>
          </p:nvSpPr>
          <p:spPr>
            <a:xfrm>
              <a:off x="3109209" y="4406284"/>
              <a:ext cx="184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</a:t>
              </a:r>
              <a:r>
                <a:rPr lang="en-US" dirty="0" err="1"/>
                <a:t>x,y</a:t>
              </a:r>
              <a:r>
                <a:rPr lang="en-US" dirty="0"/>
                <a:t>} from mesh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B9122B-A550-4A20-9A9C-FF2BB9ACA812}"/>
              </a:ext>
            </a:extLst>
          </p:cNvPr>
          <p:cNvGrpSpPr/>
          <p:nvPr/>
        </p:nvGrpSpPr>
        <p:grpSpPr>
          <a:xfrm>
            <a:off x="9201316" y="3655355"/>
            <a:ext cx="2085916" cy="1578063"/>
            <a:chOff x="8980143" y="3710303"/>
            <a:chExt cx="2085916" cy="15780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95891C4-E31F-4C37-BC73-7E43E5F69493}"/>
                </a:ext>
              </a:extLst>
            </p:cNvPr>
            <p:cNvGrpSpPr/>
            <p:nvPr/>
          </p:nvGrpSpPr>
          <p:grpSpPr>
            <a:xfrm>
              <a:off x="8980143" y="3785237"/>
              <a:ext cx="1703845" cy="1503129"/>
              <a:chOff x="8980143" y="3785237"/>
              <a:chExt cx="1703845" cy="150312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6F28D09-5D20-44B8-A283-FAEA805A9405}"/>
                  </a:ext>
                </a:extLst>
              </p:cNvPr>
              <p:cNvGrpSpPr/>
              <p:nvPr/>
            </p:nvGrpSpPr>
            <p:grpSpPr>
              <a:xfrm>
                <a:off x="9232777" y="4012865"/>
                <a:ext cx="1065162" cy="1065162"/>
                <a:chOff x="9232777" y="4012865"/>
                <a:chExt cx="1065162" cy="1065162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C82263B-62D1-4950-B0DF-360DDCFA5590}"/>
                    </a:ext>
                  </a:extLst>
                </p:cNvPr>
                <p:cNvCxnSpPr/>
                <p:nvPr/>
              </p:nvCxnSpPr>
              <p:spPr>
                <a:xfrm>
                  <a:off x="9232777" y="4012865"/>
                  <a:ext cx="0" cy="106516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6EA5835-EF9D-4046-BC1A-2CD33409C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765358" y="4538127"/>
                  <a:ext cx="0" cy="106516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0186BB-B24B-4B02-92B3-9FE7E5AEC0BA}"/>
                  </a:ext>
                </a:extLst>
              </p:cNvPr>
              <p:cNvSpPr txBox="1"/>
              <p:nvPr/>
            </p:nvSpPr>
            <p:spPr>
              <a:xfrm>
                <a:off x="10246048" y="5011367"/>
                <a:ext cx="4379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iter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0366DA-8B53-4B96-9680-A905E82AEC44}"/>
                  </a:ext>
                </a:extLst>
              </p:cNvPr>
              <p:cNvSpPr txBox="1"/>
              <p:nvPr/>
            </p:nvSpPr>
            <p:spPr>
              <a:xfrm>
                <a:off x="8980143" y="3785237"/>
                <a:ext cx="5052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Loss</a:t>
                </a:r>
                <a:endParaRPr lang="en-US" dirty="0"/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7AA69290-4EF8-4FD7-A2C4-9963BB595EEE}"/>
                </a:ext>
              </a:extLst>
            </p:cNvPr>
            <p:cNvSpPr/>
            <p:nvPr/>
          </p:nvSpPr>
          <p:spPr>
            <a:xfrm rot="10800000">
              <a:off x="9299603" y="3710303"/>
              <a:ext cx="1766456" cy="1166349"/>
            </a:xfrm>
            <a:prstGeom prst="arc">
              <a:avLst>
                <a:gd name="adj1" fmla="val 16263699"/>
                <a:gd name="adj2" fmla="val 267762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32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  <p:bldP spid="30" grpId="0" animBg="1"/>
      <p:bldP spid="31" grpId="0" animBg="1"/>
      <p:bldP spid="32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.1575"/>
  <p:tag name="ORIGINALWIDTH" val="3287.589"/>
  <p:tag name="LATEXADDIN" val="\documentclass{article}&#10;\usepackage{amsmath}&#10;\pagestyle{empty}&#10;\usepackage{xcolor}&#10;\usepackage{bm}&#10;\usepackage{bbold}&#10;\begin{document}&#10;\color{black}&#10;\begin{subequations}&#10; \label{eqnGenericMultiscaleOptimization}&#10; \begin{align}&#10; &amp; \underset{\boldsymbol{\rho}}{\text{minimize}}&#10; &amp;   &amp;\boldsymbol{u}^\mathsf{T}\boldsymbol{K}(\boldsymbol{\rho})\boldsymbol{u}\label{eqnObj}\\&#10; &amp; \text{subject to}&#10; &amp; &amp; \boldsymbol{K}(\boldsymbol{\rho})\boldsymbol{u} = \boldsymbol{f}\label{eqn:GoverningEqn}\\&#10; &amp; &amp; &amp; \sum_e \rho_e v_e \leq V^*\label{eqn:genericConstraint}&#10; \end{align}&#10;\end{subequations}&#10;\end{document}"/>
  <p:tag name="IGUANATEXSIZE" val="18"/>
  <p:tag name="IGUANATEXCURSOR" val="58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.7027"/>
  <p:tag name="ORIGINALWIDTH" val="1936.258"/>
  <p:tag name="LATEXADDIN" val="\documentclass{article}&#10;\usepackage{amsmath}&#10;\pagestyle{empty}&#10;\usepackage{xcolor}&#10;\usepackage{bm}&#10;\usepackage{bbold}&#10;\begin{document}&#10;\color{black}&#10;\begin{equation*}&#10;\label{eq:lossFunction}&#10;L(\boldsymbol{w}) = \frac { \boldsymbol{u}^\mathsf{T}\boldsymbol{K}\boldsymbol{u}} {J^0} + \alpha \bigg(\frac{\sum \limits_e \rho_e  v_e }{V^*} - 1\bigg)^2&#10;\end{equation*}&#10;&#10;\end{document}"/>
  <p:tag name="IGUANATEXSIZE" val="18"/>
  <p:tag name="IGUANATEXCURSOR" val="36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.9096"/>
  <p:tag name="ORIGINALWIDTH" val="3355.081"/>
  <p:tag name="LATEXADDIN" val="\documentclass{article}&#10;\usepackage{amsmath}&#10;\pagestyle{empty}&#10;\usepackage{xcolor}&#10;\usepackage{bm}&#10;\usepackage{bbold}&#10;\begin{document}&#10;\color{black}&#10;\begin{subequations}&#10; \label{eqnDensityNN}&#10; \begin{align}&#10; &amp; \underset{\boldsymbol{w}}{\text{minimize}}&#10; &amp; &amp;\boldsymbol{u}^\mathsf{T}\boldsymbol{K}(\boldsymbol{w})\boldsymbol{u}\label{eqnObj}\\&#10; &amp; \text{subject to}&#10; &amp; &amp; \boldsymbol{K}(\boldsymbol{w})\boldsymbol{u} = \boldsymbol{f}\label{eqn:GoverningEqn}\\&#10; &amp; &amp; &amp; \sum_e \rho_e (\boldsymbol{w}) v_e \leq V^*\label{eqn:genericConstraint}&#10; \end{align}&#10;\end{subequations}&#10;&#10;\end{document}"/>
  <p:tag name="IGUANATEXSIZE" val="18"/>
  <p:tag name="IGUANATEXCURSOR" val="568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555.306"/>
  <p:tag name="LATEXADDIN" val="\documentclass{article}&#10;\usepackage{amsmath}&#10;\usepackage{xcolor}&#10;\usepackage{bm}&#10;\pagestyle{empty}&#10;\color{black}&#10;\begin{document}&#10;&#10;&#10;$\text{outside} : \; \rho = 0 \implies \nabla \rho = \bm{0} $&#10;&#10;&#10;\end{document}"/>
  <p:tag name="IGUANATEXSIZE" val="20"/>
  <p:tag name="IGUANATEXCURSOR" val="153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478.065"/>
  <p:tag name="LATEXADDIN" val="\documentclass{article}&#10;\usepackage{amsmath}&#10;\usepackage{xcolor}&#10;\usepackage{bm}&#10;\pagestyle{empty}&#10;\color{black}&#10;\begin{document}&#10;&#10;&#10;$\text{inside} : \; \rho = 1 \implies \nabla \rho = \bm{0} $&#10;&#10;&#10;\end{document}"/>
  <p:tag name="IGUANATEXSIZE" val="20"/>
  <p:tag name="IGUANATEXCURSOR" val="160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09.074"/>
  <p:tag name="LATEXADDIN" val="\documentclass{article}&#10;\usepackage{amsmath}&#10;\pagestyle{empty}&#10;\usepackage{xcolor}&#10;\usepackage{bm}&#10;\usepackage{bbold}&#10;\begin{document}&#10;\color{black}&#10;$\text{Backprop} \; \rho(x,y;w) \rightarrow \nabla \rho$&#10;&#10;\end{document}"/>
  <p:tag name="IGUANATEXSIZE" val="12"/>
  <p:tag name="IGUANATEXCURSOR" val="204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887.1392"/>
  <p:tag name="LATEXADDIN" val="\documentclass{article}&#10;\usepackage{amsmath}&#10;\pagestyle{empty}&#10;\usepackage{xcolor}&#10;\usepackage{bm}&#10;\usepackage{bbold}&#10;\begin{document}&#10;\color{black}&#10;$\frac{\partial \rho}{\partial w} \implies \implies \frac{\partial \rho}{\partial x}$&#10;&#10;\end{document}"/>
  <p:tag name="IGUANATEXSIZE" val="18"/>
  <p:tag name="IGUANATEXCURSOR" val="220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59.99252"/>
  <p:tag name="LATEXADDIN" val="\documentclass{article}&#10;\usepackage{amsmath}&#10;\usepackage{xcolor}&#10;\usepackage{bm}&#10;\pagestyle{empty}&#10;\color{black}&#10;\begin{document}&#10;&#10;&#10;$\rho $&#10;&#10;&#10;\end{document}"/>
  <p:tag name="IGUANATEXSIZE" val="20"/>
  <p:tag name="IGUANATEXCURSOR" val="13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2.49347"/>
  <p:tag name="LATEXADDIN" val="\documentclass{article}&#10;\usepackage{amsmath}&#10;\usepackage{xcolor}&#10;\usepackage{bm}&#10;\pagestyle{empty}&#10;\color{black}&#10;\begin{document}&#10;&#10;&#10;$\theta $&#10;&#10;&#10;\end{document}"/>
  <p:tag name="IGUANATEXSIZE" val="20"/>
  <p:tag name="IGUANATEXCURSOR" val="139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59.955"/>
  <p:tag name="LATEXADDIN" val="\documentclass{article}&#10;\usepackage{amsmath}&#10;\usepackage{xcolor}&#10;\usepackage{bm}&#10;\pagestyle{empty}&#10;\color{black}&#10;\begin{document}&#10;&#10;&#10;$\bm{X} \in \Omega $&#10;&#10;&#10;\end{document}"/>
  <p:tag name="IGUANATEXSIZE" val="20"/>
  <p:tag name="IGUANATEXCURSOR" val="150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10.874"/>
  <p:tag name="LATEXADDIN" val="\documentclass{article}&#10;\usepackage{amsmath}&#10;\usepackage{xcolor}&#10;\usepackage{bm}&#10;\pagestyle{empty}&#10;\color{black}&#10;\begin{document}&#10;&#10;&#10;$\rho \; \text{(Material model)} $&#10;&#10;&#10;\end{document}"/>
  <p:tag name="IGUANATEXSIZE" val="20"/>
  <p:tag name="IGUANATEXCURSOR" val="163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59.955"/>
  <p:tag name="LATEXADDIN" val="\documentclass{article}&#10;\usepackage{amsmath}&#10;\usepackage{xcolor}&#10;\usepackage{bm}&#10;\pagestyle{empty}&#10;\color{black}&#10;\begin{document}&#10;&#10;&#10;$\bm{X} \in \Omega $&#10;&#10;&#10;\end{document}"/>
  <p:tag name="IGUANATEXSIZE" val="20"/>
  <p:tag name="IGUANATEXCURSOR" val="150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59.99252"/>
  <p:tag name="LATEXADDIN" val="\documentclass{article}&#10;\usepackage{amsmath}&#10;\usepackage{xcolor}&#10;\usepackage{bm}&#10;\pagestyle{empty}&#10;\color{black}&#10;\begin{document}&#10;&#10;&#10;$\rho $&#10;&#10;&#10;\end{document}"/>
  <p:tag name="IGUANATEXSIZE" val="20"/>
  <p:tag name="IGUANATEXCURSOR" val="137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728.159"/>
  <p:tag name="LATEXADDIN" val="\documentclass{article}&#10;\usepackage{amsmath}&#10;\pagestyle{empty}&#10;\usepackage{xcolor}&#10;\usepackage{bm}&#10;\usepackage{bbold}&#10;\begin{document}&#10;\color{black}&#10;$NN:\mathbb{R}^2 \rightarrow \mathbb{R}$&#10;&#10;\end{document}"/>
  <p:tag name="IGUANATEXSIZE" val="18"/>
  <p:tag name="IGUANATEXCURSOR" val="185"/>
  <p:tag name="TRANSPARENCY" val="True"/>
  <p:tag name="FILENAME" val=""/>
  <p:tag name="LATEXENGINEID" val="0"/>
  <p:tag name="TEMPFOLDER" val="d: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5.9393"/>
  <p:tag name="LATEXADDIN" val="\documentclass{article}&#10;\usepackage{amsmath}&#10;\pagestyle{empty}&#10;\usepackage{xcolor}&#10;\usepackage{bm}&#10;\usepackage{bbold}&#10;\begin{document}&#10;\color{black}&#10;$\rho(x,y;w)$&#10;&#10;\end{document}"/>
  <p:tag name="IGUANATEXSIZE" val="12"/>
  <p:tag name="IGUANATEXCURSOR" val="161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.1575"/>
  <p:tag name="ORIGINALWIDTH" val="3287.589"/>
  <p:tag name="LATEXADDIN" val="\documentclass{article}&#10;\usepackage{amsmath}&#10;\pagestyle{empty}&#10;\usepackage{xcolor}&#10;\usepackage{bm}&#10;\usepackage{bbold}&#10;\begin{document}&#10;\color{black}&#10;\begin{subequations}&#10; \label{eqnGenericMultiscaleOptimization}&#10; \begin{align}&#10; &amp; \underset{\boldsymbol{\rho}}{\text{minimize}}&#10; &amp;   &amp;\boldsymbol{u}^\mathsf{T}\boldsymbol{K}(\boldsymbol{\rho})\boldsymbol{u}\label{eqnObj}\\&#10; &amp; \text{subject to}&#10; &amp; &amp; \boldsymbol{K}(\boldsymbol{\rho})\boldsymbol{u} = \boldsymbol{f}\label{eqn:GoverningEqn}\\&#10; &amp; &amp; &amp; \sum_e \rho_e v_e \leq V^*\label{eqn:genericConstraint}&#10; \end{align}&#10;\end{subequations}&#10;\end{document}"/>
  <p:tag name="IGUANATEXSIZE" val="18"/>
  <p:tag name="IGUANATEXCURSOR" val="582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.9096"/>
  <p:tag name="ORIGINALWIDTH" val="3355.081"/>
  <p:tag name="LATEXADDIN" val="\documentclass{article}&#10;\usepackage{amsmath}&#10;\pagestyle{empty}&#10;\usepackage{xcolor}&#10;\usepackage{bm}&#10;\usepackage{bbold}&#10;\begin{document}&#10;\color{black}&#10;\begin{subequations}&#10; \label{eqnDensityNN}&#10; \begin{align}&#10; &amp; \underset{\boldsymbol{w}}{\text{minimize}}&#10; &amp; &amp;\boldsymbol{u}^\mathsf{T}\boldsymbol{K}(\boldsymbol{w})\boldsymbol{u}\label{eqnObj}\\&#10; &amp; \text{subject to}&#10; &amp; &amp; \boldsymbol{K}(\boldsymbol{w})\boldsymbol{u} = \boldsymbol{f}\label{eqn:GoverningEqn}\\&#10; &amp; &amp; &amp; \sum_e \rho_e (\boldsymbol{w}) v_e \leq V^*\label{eqn:genericConstraint}&#10; \end{align}&#10;\end{subequations}&#10;&#10;\end{document}"/>
  <p:tag name="IGUANATEXSIZE" val="18"/>
  <p:tag name="IGUANATEXCURSOR" val="568"/>
  <p:tag name="TRANSPARENCY" val="True"/>
  <p:tag name="FILENAME" val=""/>
  <p:tag name="LATEXENGINEID" val="0"/>
  <p:tag name="TEMPFOLDER" val="c:\users\aaditya\deskto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534</Words>
  <Application>Microsoft Macintosh PowerPoint</Application>
  <PresentationFormat>Widescreen</PresentationFormat>
  <Paragraphs>128</Paragraphs>
  <Slides>20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Schoolbook</vt:lpstr>
      <vt:lpstr>Wingdings</vt:lpstr>
      <vt:lpstr>Wingdings 2</vt:lpstr>
      <vt:lpstr>View</vt:lpstr>
      <vt:lpstr>TOuNN : Topology Optimization using Neural Networks</vt:lpstr>
      <vt:lpstr>PowerPoint Presentation</vt:lpstr>
      <vt:lpstr>Topology Optimization</vt:lpstr>
      <vt:lpstr>FE based SIMP– Design variable</vt:lpstr>
      <vt:lpstr>Key concept – TOuNN</vt:lpstr>
      <vt:lpstr>Implementation – Neural net</vt:lpstr>
      <vt:lpstr>PowerPoint Presentation</vt:lpstr>
      <vt:lpstr>Implementation – Loss</vt:lpstr>
      <vt:lpstr>PowerPoint Presentation</vt:lpstr>
      <vt:lpstr>Result – Validation</vt:lpstr>
      <vt:lpstr>Validation – 3D, non-box geometry</vt:lpstr>
      <vt:lpstr>Neural net size ?</vt:lpstr>
      <vt:lpstr>Features – Continuous density function</vt:lpstr>
      <vt:lpstr>Obtaining boundaries</vt:lpstr>
      <vt:lpstr>PowerPoint Presentation</vt:lpstr>
      <vt:lpstr>Extensions under consideration </vt:lpstr>
      <vt:lpstr>Multi-Material</vt:lpstr>
      <vt:lpstr>Continuous Fiber Optimization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TOuNN : Topology Optimization using Neural Networks</dc:title>
  <dc:creator>aaditya</dc:creator>
  <cp:lastModifiedBy>Aaditya Chandrasekhar</cp:lastModifiedBy>
  <cp:revision>16</cp:revision>
  <dcterms:created xsi:type="dcterms:W3CDTF">2020-05-28T16:40:25Z</dcterms:created>
  <dcterms:modified xsi:type="dcterms:W3CDTF">2021-01-16T23:40:55Z</dcterms:modified>
</cp:coreProperties>
</file>